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3"/>
  </p:notesMasterIdLst>
  <p:sldIdLst>
    <p:sldId id="264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D94"/>
    <a:srgbClr val="FFFFF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5F03B-18AB-4F56-BC65-58CE10042B01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5DAB4-46A6-4060-B0D1-380DC36D1A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98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8F78956-6A23-4CA2-BC46-96EC4415215A}" type="datetimeFigureOut">
              <a:rPr lang="fr-FR" smtClean="0"/>
              <a:t>31/03/2020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98743D4-29CF-4885-BC13-A696F7A9853D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jpeg"/><Relationship Id="rId5" Type="http://schemas.openxmlformats.org/officeDocument/2006/relationships/image" Target="../media/image5.jp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5008" y="481062"/>
            <a:ext cx="8928992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Les calculs de coûts (comptabilité analytique)</a:t>
            </a:r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584949" y="1972216"/>
            <a:ext cx="3699019" cy="5267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COÛT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499992" y="1958616"/>
            <a:ext cx="4320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smtClean="0"/>
              <a:t>≠</a:t>
            </a:r>
            <a:endParaRPr lang="fr-FR" sz="3000" dirty="0"/>
          </a:p>
        </p:txBody>
      </p:sp>
      <p:sp>
        <p:nvSpPr>
          <p:cNvPr id="28" name="Rectangle 27"/>
          <p:cNvSpPr/>
          <p:nvPr/>
        </p:nvSpPr>
        <p:spPr>
          <a:xfrm>
            <a:off x="5148065" y="1992527"/>
            <a:ext cx="3528392" cy="526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PRIX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4949" y="3140968"/>
            <a:ext cx="3699019" cy="10801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ACCUMULATION DE CHARGES SUR UN PDT OU UN SERVICE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2411760" y="2570457"/>
            <a:ext cx="0" cy="42649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148065" y="3140967"/>
            <a:ext cx="3528392" cy="1080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EXPRESSION MONETAIRE DE LA VALEUR </a:t>
            </a:r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D’UNE </a:t>
            </a:r>
            <a:r>
              <a:rPr lang="fr-FR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TRANSACTION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6876256" y="2570457"/>
            <a:ext cx="0" cy="42649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62250" y="4863040"/>
            <a:ext cx="3699019" cy="13022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DETERMINE AUX DIFFERENTS STADES D’ELABORATION EN FONCTION DE LA NATURE DES CHARGES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2389061" y="4292530"/>
            <a:ext cx="0" cy="42649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148065" y="4863041"/>
            <a:ext cx="1728191" cy="1080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PRIX D’ACHAT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6156176" y="4292530"/>
            <a:ext cx="0" cy="42649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958269" y="4863041"/>
            <a:ext cx="1728191" cy="1080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PRIX DE VENTE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822364" y="4292529"/>
            <a:ext cx="0" cy="42649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600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077"/>
    </mc:Choice>
    <mc:Fallback>
      <p:transition spd="slow" advTm="172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7" grpId="0" animBg="1"/>
      <p:bldP spid="22" grpId="0"/>
      <p:bldP spid="28" grpId="0" animBg="1"/>
      <p:bldP spid="29" grpId="0" animBg="1"/>
      <p:bldP spid="32" grpId="0" animBg="1"/>
      <p:bldP spid="35" grpId="0" animBg="1"/>
      <p:bldP spid="37" grpId="0" animBg="1"/>
      <p:bldP spid="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méthode des coûts complets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83568" y="2066529"/>
            <a:ext cx="3168352" cy="10392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AFFECTATION DES CHARGES DIRECTES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805" y="5182768"/>
            <a:ext cx="3169906" cy="12279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IMPUTATION DES CHARGES INDIRECTES AU COÛT DE CHAQUE PRODUIT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700809"/>
            <a:ext cx="1082410" cy="8290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88" y="2529889"/>
            <a:ext cx="1153474" cy="768982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4400305" y="2221813"/>
            <a:ext cx="2448272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391980" y="2999951"/>
            <a:ext cx="2448272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4339217" y="5245189"/>
            <a:ext cx="2088232" cy="1077057"/>
            <a:chOff x="5076056" y="4927222"/>
            <a:chExt cx="2088232" cy="1077057"/>
          </a:xfrm>
        </p:grpSpPr>
        <p:cxnSp>
          <p:nvCxnSpPr>
            <p:cNvPr id="14" name="Connecteur droit 13"/>
            <p:cNvCxnSpPr/>
            <p:nvPr/>
          </p:nvCxnSpPr>
          <p:spPr>
            <a:xfrm>
              <a:off x="5076056" y="5478797"/>
              <a:ext cx="936104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012160" y="5478795"/>
              <a:ext cx="1152128" cy="52548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6012160" y="4927222"/>
              <a:ext cx="1152128" cy="55157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21" y="5937755"/>
            <a:ext cx="1153474" cy="76898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390" y="4907230"/>
            <a:ext cx="1082410" cy="8290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83568" y="3500177"/>
            <a:ext cx="3168352" cy="12279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CALCUL DES CLES DE REPARTITION DES CHARGES INDIRECTES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4408630" y="3717032"/>
            <a:ext cx="109947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4408630" y="4365104"/>
            <a:ext cx="109947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689942" y="3500177"/>
            <a:ext cx="3168352" cy="3388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 FONCTION DU CA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89942" y="4048234"/>
            <a:ext cx="3168352" cy="591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 FONCTION DU VOLUME PRODUIT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9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7"/>
    </mc:Choice>
    <mc:Fallback>
      <p:transition spd="slow" advTm="2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méthode des coûts complets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83568" y="2066529"/>
            <a:ext cx="3168352" cy="10392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AFFECTATION DES CHARGES DIRECTES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805" y="5182768"/>
            <a:ext cx="3169906" cy="12279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IMPUTATION DES CHARGES INDIRECTES AU COÛT DE CHAQUE PRODUIT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700809"/>
            <a:ext cx="1082410" cy="8290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88" y="2529889"/>
            <a:ext cx="1153474" cy="768982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4400305" y="2221813"/>
            <a:ext cx="2448272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391980" y="2999951"/>
            <a:ext cx="2448272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4339217" y="5245189"/>
            <a:ext cx="2088232" cy="1077057"/>
            <a:chOff x="5076056" y="4927222"/>
            <a:chExt cx="2088232" cy="1077057"/>
          </a:xfrm>
        </p:grpSpPr>
        <p:cxnSp>
          <p:nvCxnSpPr>
            <p:cNvPr id="14" name="Connecteur droit 13"/>
            <p:cNvCxnSpPr/>
            <p:nvPr/>
          </p:nvCxnSpPr>
          <p:spPr>
            <a:xfrm>
              <a:off x="5076056" y="5478797"/>
              <a:ext cx="936104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012160" y="5478795"/>
              <a:ext cx="1152128" cy="52548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6012160" y="4927222"/>
              <a:ext cx="1152128" cy="55157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21" y="5937755"/>
            <a:ext cx="1153474" cy="76898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390" y="4907230"/>
            <a:ext cx="1082410" cy="8290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83568" y="3500177"/>
            <a:ext cx="3168352" cy="12279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CALCUL DES CLES DE REPARTITION DES CHARGES INDIRECTES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4408630" y="3717032"/>
            <a:ext cx="109947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4408630" y="4365104"/>
            <a:ext cx="109947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689942" y="3500177"/>
            <a:ext cx="3168352" cy="3388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 FONCTION DU CA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89942" y="4048234"/>
            <a:ext cx="3168352" cy="591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 FONCTION DU VOLUME PRODUIT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4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7"/>
    </mc:Choice>
    <mc:Fallback>
      <p:transition spd="slow" advTm="2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3" y="216243"/>
            <a:ext cx="8928992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Le coûts de revient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94842" y="1160037"/>
            <a:ext cx="7954313" cy="6374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ENTREPRISE INDUSTRIELLE</a:t>
            </a:r>
            <a:endParaRPr lang="fr-FR" sz="2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949" y="1972216"/>
            <a:ext cx="3699019" cy="5267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APPROVISIONNEMENT EN MP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42" y="2982751"/>
            <a:ext cx="3689126" cy="4739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FABRICATION DE PF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2613" y="3940422"/>
            <a:ext cx="3681355" cy="4668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COMMERCIALISATION DES PF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15256" y="1964252"/>
            <a:ext cx="3426647" cy="5347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COÛTS D’ACHAT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9527" y="2982752"/>
            <a:ext cx="3426650" cy="4739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COÛTS DE PRODUCTION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37298" y="3961453"/>
            <a:ext cx="3418879" cy="4458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COÛTS DE DISTRIBUTION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11974" y="4969479"/>
            <a:ext cx="3443421" cy="477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SERVICES « SUPPORT »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37298" y="4969479"/>
            <a:ext cx="3434418" cy="561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AUTRES COÛTS HORS PRODUCTION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746289" y="3527117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+</a:t>
            </a:r>
            <a:endParaRPr lang="fr-FR" sz="20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6746289" y="4511959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+</a:t>
            </a:r>
            <a:endParaRPr lang="fr-FR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5115256" y="6002940"/>
            <a:ext cx="3456460" cy="6664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COÛT DE REVIENT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4355974" y="2504494"/>
            <a:ext cx="703678" cy="436891"/>
            <a:chOff x="4355974" y="2504494"/>
            <a:chExt cx="703678" cy="436891"/>
          </a:xfrm>
        </p:grpSpPr>
        <p:sp>
          <p:nvSpPr>
            <p:cNvPr id="12" name="ZoneTexte 11"/>
            <p:cNvSpPr txBox="1"/>
            <p:nvPr/>
          </p:nvSpPr>
          <p:spPr>
            <a:xfrm>
              <a:off x="4535996" y="2541275"/>
              <a:ext cx="504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 smtClean="0"/>
                <a:t>+</a:t>
              </a:r>
              <a:endParaRPr lang="fr-FR" sz="2000" b="1" dirty="0"/>
            </a:p>
          </p:txBody>
        </p:sp>
        <p:cxnSp>
          <p:nvCxnSpPr>
            <p:cNvPr id="18" name="Connecteur droit 17"/>
            <p:cNvCxnSpPr/>
            <p:nvPr/>
          </p:nvCxnSpPr>
          <p:spPr>
            <a:xfrm flipH="1">
              <a:off x="4843628" y="2504494"/>
              <a:ext cx="216024" cy="11492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4355974" y="2793124"/>
              <a:ext cx="216024" cy="11492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4347292" y="3025011"/>
            <a:ext cx="767964" cy="400110"/>
            <a:chOff x="4347292" y="3025011"/>
            <a:chExt cx="767964" cy="400110"/>
          </a:xfrm>
        </p:grpSpPr>
        <p:sp>
          <p:nvSpPr>
            <p:cNvPr id="15" name="ZoneTexte 14"/>
            <p:cNvSpPr txBox="1"/>
            <p:nvPr/>
          </p:nvSpPr>
          <p:spPr>
            <a:xfrm>
              <a:off x="4535996" y="3025011"/>
              <a:ext cx="504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/>
                <a:t>=</a:t>
              </a:r>
            </a:p>
          </p:txBody>
        </p:sp>
        <p:cxnSp>
          <p:nvCxnSpPr>
            <p:cNvPr id="21" name="Connecteur droit 20"/>
            <p:cNvCxnSpPr/>
            <p:nvPr/>
          </p:nvCxnSpPr>
          <p:spPr>
            <a:xfrm flipH="1" flipV="1">
              <a:off x="4347292" y="3219799"/>
              <a:ext cx="252028" cy="534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>
              <a:off x="4794628" y="3207012"/>
              <a:ext cx="320628" cy="1469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ZoneTexte 50"/>
          <p:cNvSpPr txBox="1"/>
          <p:nvPr/>
        </p:nvSpPr>
        <p:spPr>
          <a:xfrm>
            <a:off x="6746289" y="5588281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=</a:t>
            </a:r>
            <a:endParaRPr lang="fr-FR" sz="2000" b="1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355974" y="2204864"/>
            <a:ext cx="6840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375574" y="4149080"/>
            <a:ext cx="6840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312406" y="5229200"/>
            <a:ext cx="6840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131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18"/>
    </mc:Choice>
    <mc:Fallback>
      <p:transition spd="slow" advTm="84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3" y="216243"/>
            <a:ext cx="8928992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Le coûts de revient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94842" y="1160037"/>
            <a:ext cx="7954313" cy="6374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ENTREPRISE INDUSTRIELLE</a:t>
            </a:r>
            <a:endParaRPr lang="fr-FR" sz="2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949" y="1972216"/>
            <a:ext cx="3699019" cy="5267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APPROVISIONNEMENT EN MP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42" y="2982751"/>
            <a:ext cx="3689126" cy="4739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FABRICATION DE PF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2613" y="3940422"/>
            <a:ext cx="3681355" cy="4668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COMMERCIALISATION DES PF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15256" y="1964252"/>
            <a:ext cx="3426647" cy="5347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COÛTS D’ACHAT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9527" y="2982752"/>
            <a:ext cx="3426650" cy="4739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COÛTS DE PRODUCTION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37298" y="3961453"/>
            <a:ext cx="3418879" cy="4458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COÛTS DE DISTRIBUTION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11974" y="4969479"/>
            <a:ext cx="3443421" cy="477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SERVICES « SUPPORT »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37298" y="4969479"/>
            <a:ext cx="3434418" cy="561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AUTRES COÛTS HORS PRODUCTION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746289" y="3527117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+</a:t>
            </a:r>
            <a:endParaRPr lang="fr-FR" sz="20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6746289" y="4511959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+</a:t>
            </a:r>
            <a:endParaRPr lang="fr-FR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5115256" y="6002940"/>
            <a:ext cx="3456460" cy="6664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COÛT DE REVIENT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31" name="Groupe 30"/>
          <p:cNvGrpSpPr/>
          <p:nvPr/>
        </p:nvGrpSpPr>
        <p:grpSpPr>
          <a:xfrm>
            <a:off x="4355974" y="2504494"/>
            <a:ext cx="703678" cy="436891"/>
            <a:chOff x="4355974" y="2504494"/>
            <a:chExt cx="703678" cy="436891"/>
          </a:xfrm>
        </p:grpSpPr>
        <p:sp>
          <p:nvSpPr>
            <p:cNvPr id="12" name="ZoneTexte 11"/>
            <p:cNvSpPr txBox="1"/>
            <p:nvPr/>
          </p:nvSpPr>
          <p:spPr>
            <a:xfrm>
              <a:off x="4535996" y="2541275"/>
              <a:ext cx="504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 smtClean="0"/>
                <a:t>+</a:t>
              </a:r>
              <a:endParaRPr lang="fr-FR" sz="2000" b="1" dirty="0"/>
            </a:p>
          </p:txBody>
        </p:sp>
        <p:cxnSp>
          <p:nvCxnSpPr>
            <p:cNvPr id="18" name="Connecteur droit 17"/>
            <p:cNvCxnSpPr/>
            <p:nvPr/>
          </p:nvCxnSpPr>
          <p:spPr>
            <a:xfrm flipH="1">
              <a:off x="4843628" y="2504494"/>
              <a:ext cx="216024" cy="11492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4355974" y="2793124"/>
              <a:ext cx="216024" cy="11492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4347292" y="3025011"/>
            <a:ext cx="767964" cy="400110"/>
            <a:chOff x="4347292" y="3025011"/>
            <a:chExt cx="767964" cy="400110"/>
          </a:xfrm>
        </p:grpSpPr>
        <p:sp>
          <p:nvSpPr>
            <p:cNvPr id="15" name="ZoneTexte 14"/>
            <p:cNvSpPr txBox="1"/>
            <p:nvPr/>
          </p:nvSpPr>
          <p:spPr>
            <a:xfrm>
              <a:off x="4535996" y="3025011"/>
              <a:ext cx="504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/>
                <a:t>=</a:t>
              </a:r>
            </a:p>
          </p:txBody>
        </p:sp>
        <p:cxnSp>
          <p:nvCxnSpPr>
            <p:cNvPr id="21" name="Connecteur droit 20"/>
            <p:cNvCxnSpPr/>
            <p:nvPr/>
          </p:nvCxnSpPr>
          <p:spPr>
            <a:xfrm flipH="1" flipV="1">
              <a:off x="4347292" y="3219799"/>
              <a:ext cx="252028" cy="534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>
              <a:off x="4794628" y="3207012"/>
              <a:ext cx="320628" cy="1469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ZoneTexte 50"/>
          <p:cNvSpPr txBox="1"/>
          <p:nvPr/>
        </p:nvSpPr>
        <p:spPr>
          <a:xfrm>
            <a:off x="6746289" y="5588281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=</a:t>
            </a:r>
            <a:endParaRPr lang="fr-FR" sz="2000" b="1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355974" y="2204864"/>
            <a:ext cx="6840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375574" y="4149080"/>
            <a:ext cx="6840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312406" y="5229200"/>
            <a:ext cx="6840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92"/>
    </mc:Choice>
    <mc:Fallback>
      <p:transition spd="slow" advTm="87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795"/>
            <a:ext cx="8219256" cy="643620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87624" y="1873513"/>
            <a:ext cx="280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MAIS COMMENT FAIRE SI L’ENTREPRISE FABRIQUE PLUSIEURS PRODUITS DIFFERENTS </a:t>
            </a:r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???</a:t>
            </a:r>
          </a:p>
          <a:p>
            <a:endParaRPr lang="fr-F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… CE QUI EST LE CAS LE PLUS FREQUENT …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5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65"/>
    </mc:Choice>
    <mc:Fallback>
      <p:transition spd="slow" advTm="55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426529" y="54868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distinction coûts directs / coûts indirects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16832"/>
            <a:ext cx="3409553" cy="227303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006654"/>
            <a:ext cx="2990459" cy="22905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60"/>
    </mc:Choice>
    <mc:Fallback>
      <p:transition spd="slow" advTm="23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424188" y="429404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distinction coûts directs / coûts indirects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39552" y="1442597"/>
            <a:ext cx="7954313" cy="6374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ENTREPRISE INDUSTRIELLE </a:t>
            </a:r>
            <a:endParaRPr lang="fr-FR" sz="2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2504409"/>
            <a:ext cx="2258859" cy="5267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ADMINISTRATION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21460" y="2483460"/>
            <a:ext cx="2272405" cy="53269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VENTE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88945" y="2488610"/>
            <a:ext cx="2241195" cy="52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PRODUCTION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644008" y="3131488"/>
            <a:ext cx="467793" cy="57606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3779912" y="3140968"/>
            <a:ext cx="576064" cy="57606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67" y="4110793"/>
            <a:ext cx="961281" cy="64085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632" y="4095466"/>
            <a:ext cx="1205828" cy="923613"/>
          </a:xfrm>
          <a:prstGeom prst="rect">
            <a:avLst/>
          </a:prstGeom>
        </p:spPr>
      </p:pic>
      <p:cxnSp>
        <p:nvCxnSpPr>
          <p:cNvPr id="20" name="Connecteur droit avec flèche 19"/>
          <p:cNvCxnSpPr/>
          <p:nvPr/>
        </p:nvCxnSpPr>
        <p:spPr>
          <a:xfrm>
            <a:off x="3635896" y="4951421"/>
            <a:ext cx="0" cy="3012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3203848" y="3747197"/>
            <a:ext cx="13056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chemeClr val="accent5">
                    <a:lumMod val="50000"/>
                  </a:schemeClr>
                </a:solidFill>
              </a:rPr>
              <a:t>ATELIER</a:t>
            </a:r>
            <a:endParaRPr lang="fr-FR" sz="15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915766" y="3777451"/>
            <a:ext cx="13056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 smtClean="0">
                <a:solidFill>
                  <a:schemeClr val="accent5">
                    <a:lumMod val="50000"/>
                  </a:schemeClr>
                </a:solidFill>
              </a:rPr>
              <a:t>ATELIER</a:t>
            </a:r>
            <a:endParaRPr lang="fr-FR" sz="15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983049" y="5300709"/>
            <a:ext cx="1305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 smtClean="0">
                <a:solidFill>
                  <a:schemeClr val="accent5">
                    <a:lumMod val="50000"/>
                  </a:schemeClr>
                </a:solidFill>
              </a:rPr>
              <a:t>COÛT DIRECT</a:t>
            </a:r>
            <a:endParaRPr lang="fr-FR" sz="15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789632" y="5300709"/>
            <a:ext cx="1305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 smtClean="0">
                <a:solidFill>
                  <a:schemeClr val="accent5">
                    <a:lumMod val="50000"/>
                  </a:schemeClr>
                </a:solidFill>
              </a:rPr>
              <a:t>COÛT DIRECT</a:t>
            </a:r>
            <a:endParaRPr lang="fr-FR" sz="15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5420435" y="4951420"/>
            <a:ext cx="0" cy="3012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3635896" y="5854707"/>
            <a:ext cx="0" cy="3012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45" y="6302144"/>
            <a:ext cx="576869" cy="384579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14" y="6236479"/>
            <a:ext cx="760997" cy="582891"/>
          </a:xfrm>
          <a:prstGeom prst="rect">
            <a:avLst/>
          </a:prstGeom>
        </p:spPr>
      </p:pic>
      <p:cxnSp>
        <p:nvCxnSpPr>
          <p:cNvPr id="39" name="Connecteur droit avec flèche 38"/>
          <p:cNvCxnSpPr/>
          <p:nvPr/>
        </p:nvCxnSpPr>
        <p:spPr>
          <a:xfrm>
            <a:off x="5420435" y="5854707"/>
            <a:ext cx="0" cy="3012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914284" y="3324565"/>
            <a:ext cx="1686192" cy="3533435"/>
            <a:chOff x="914284" y="3324565"/>
            <a:chExt cx="1686192" cy="3533435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1567131" y="3324565"/>
              <a:ext cx="0" cy="192811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914284" y="5311235"/>
              <a:ext cx="13056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00" b="1" dirty="0" smtClean="0">
                  <a:solidFill>
                    <a:schemeClr val="accent5">
                      <a:lumMod val="50000"/>
                    </a:schemeClr>
                  </a:solidFill>
                </a:rPr>
                <a:t>COÛT INDIRECT</a:t>
              </a:r>
              <a:endParaRPr lang="fr-FR" sz="15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H="1">
              <a:off x="1305369" y="5935218"/>
              <a:ext cx="261763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>
              <a:off x="1727734" y="5935218"/>
              <a:ext cx="222376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84" y="6302144"/>
              <a:ext cx="576869" cy="384579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79" y="6275109"/>
              <a:ext cx="760997" cy="582891"/>
            </a:xfrm>
            <a:prstGeom prst="rect">
              <a:avLst/>
            </a:prstGeom>
          </p:spPr>
        </p:pic>
      </p:grpSp>
      <p:grpSp>
        <p:nvGrpSpPr>
          <p:cNvPr id="51" name="Groupe 50"/>
          <p:cNvGrpSpPr/>
          <p:nvPr/>
        </p:nvGrpSpPr>
        <p:grpSpPr>
          <a:xfrm>
            <a:off x="6733486" y="3285935"/>
            <a:ext cx="1686192" cy="3533435"/>
            <a:chOff x="914284" y="3324565"/>
            <a:chExt cx="1686192" cy="3533435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567131" y="3324565"/>
              <a:ext cx="0" cy="192811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914284" y="5311235"/>
              <a:ext cx="13056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00" b="1" dirty="0" smtClean="0">
                  <a:solidFill>
                    <a:schemeClr val="accent5">
                      <a:lumMod val="50000"/>
                    </a:schemeClr>
                  </a:solidFill>
                </a:rPr>
                <a:t>COÛT INDIRECT</a:t>
              </a:r>
              <a:endParaRPr lang="fr-FR" sz="15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4" name="Connecteur droit avec flèche 53"/>
            <p:cNvCxnSpPr/>
            <p:nvPr/>
          </p:nvCxnSpPr>
          <p:spPr>
            <a:xfrm flipH="1">
              <a:off x="1305369" y="5935218"/>
              <a:ext cx="261763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>
              <a:off x="1727734" y="5935218"/>
              <a:ext cx="222376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84" y="6302144"/>
              <a:ext cx="576869" cy="384579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79" y="6275109"/>
              <a:ext cx="760997" cy="582891"/>
            </a:xfrm>
            <a:prstGeom prst="rect">
              <a:avLst/>
            </a:prstGeom>
          </p:spPr>
        </p:pic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93"/>
    </mc:Choice>
    <mc:Fallback>
      <p:transition spd="slow" advTm="66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424188" y="429404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distinction coûts directs / coûts indirects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39552" y="1442597"/>
            <a:ext cx="7954313" cy="6374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ENTREPRISE INDUSTRIELLE </a:t>
            </a:r>
            <a:endParaRPr lang="fr-FR" sz="20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2504409"/>
            <a:ext cx="2258859" cy="5267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ADMINISTRATION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21460" y="2483460"/>
            <a:ext cx="2272405" cy="53269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VENTE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88945" y="2488610"/>
            <a:ext cx="2241195" cy="52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PRODUCTION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4427984" y="3173934"/>
            <a:ext cx="0" cy="3012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914284" y="3324565"/>
            <a:ext cx="1686192" cy="3533435"/>
            <a:chOff x="914284" y="3324565"/>
            <a:chExt cx="1686192" cy="3533435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1567131" y="3324565"/>
              <a:ext cx="0" cy="192811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914284" y="5311235"/>
              <a:ext cx="13056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00" b="1" dirty="0" smtClean="0">
                  <a:solidFill>
                    <a:schemeClr val="accent5">
                      <a:lumMod val="50000"/>
                    </a:schemeClr>
                  </a:solidFill>
                </a:rPr>
                <a:t>COÛT INDIRECT</a:t>
              </a:r>
              <a:endParaRPr lang="fr-FR" sz="15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41" name="Connecteur droit avec flèche 40"/>
            <p:cNvCxnSpPr/>
            <p:nvPr/>
          </p:nvCxnSpPr>
          <p:spPr>
            <a:xfrm flipH="1">
              <a:off x="1305369" y="5935218"/>
              <a:ext cx="261763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>
              <a:off x="1727734" y="5935218"/>
              <a:ext cx="222376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84" y="6302144"/>
              <a:ext cx="576869" cy="384579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79" y="6275109"/>
              <a:ext cx="760997" cy="582891"/>
            </a:xfrm>
            <a:prstGeom prst="rect">
              <a:avLst/>
            </a:prstGeom>
          </p:spPr>
        </p:pic>
      </p:grpSp>
      <p:grpSp>
        <p:nvGrpSpPr>
          <p:cNvPr id="51" name="Groupe 50"/>
          <p:cNvGrpSpPr/>
          <p:nvPr/>
        </p:nvGrpSpPr>
        <p:grpSpPr>
          <a:xfrm>
            <a:off x="6733486" y="3285935"/>
            <a:ext cx="1686192" cy="3533435"/>
            <a:chOff x="914284" y="3324565"/>
            <a:chExt cx="1686192" cy="3533435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567131" y="3324565"/>
              <a:ext cx="0" cy="192811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914284" y="5311235"/>
              <a:ext cx="13056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00" b="1" dirty="0" smtClean="0">
                  <a:solidFill>
                    <a:schemeClr val="accent5">
                      <a:lumMod val="50000"/>
                    </a:schemeClr>
                  </a:solidFill>
                </a:rPr>
                <a:t>COÛT INDIRECT</a:t>
              </a:r>
              <a:endParaRPr lang="fr-FR" sz="15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4" name="Connecteur droit avec flèche 53"/>
            <p:cNvCxnSpPr/>
            <p:nvPr/>
          </p:nvCxnSpPr>
          <p:spPr>
            <a:xfrm flipH="1">
              <a:off x="1305369" y="5935218"/>
              <a:ext cx="261763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>
              <a:off x="1727734" y="5935218"/>
              <a:ext cx="222376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84" y="6302144"/>
              <a:ext cx="576869" cy="384579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79" y="6275109"/>
              <a:ext cx="760997" cy="582891"/>
            </a:xfrm>
            <a:prstGeom prst="rect">
              <a:avLst/>
            </a:prstGeom>
          </p:spPr>
        </p:pic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4" y="3555706"/>
            <a:ext cx="1453911" cy="1306886"/>
          </a:xfrm>
          <a:prstGeom prst="rect">
            <a:avLst/>
          </a:prstGeom>
        </p:spPr>
      </p:pic>
      <p:grpSp>
        <p:nvGrpSpPr>
          <p:cNvPr id="40" name="Groupe 39"/>
          <p:cNvGrpSpPr/>
          <p:nvPr/>
        </p:nvGrpSpPr>
        <p:grpSpPr>
          <a:xfrm>
            <a:off x="3843057" y="5311235"/>
            <a:ext cx="1686192" cy="1546765"/>
            <a:chOff x="914284" y="5311235"/>
            <a:chExt cx="1686192" cy="1546765"/>
          </a:xfrm>
        </p:grpSpPr>
        <p:sp>
          <p:nvSpPr>
            <p:cNvPr id="44" name="ZoneTexte 43"/>
            <p:cNvSpPr txBox="1"/>
            <p:nvPr/>
          </p:nvSpPr>
          <p:spPr>
            <a:xfrm>
              <a:off x="914284" y="5311235"/>
              <a:ext cx="13056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00" b="1" dirty="0" smtClean="0">
                  <a:solidFill>
                    <a:schemeClr val="accent5">
                      <a:lumMod val="50000"/>
                    </a:schemeClr>
                  </a:solidFill>
                </a:rPr>
                <a:t>COÛT INDIRECT</a:t>
              </a:r>
              <a:endParaRPr lang="fr-FR" sz="15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flipH="1">
              <a:off x="1305369" y="5935218"/>
              <a:ext cx="261763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>
              <a:off x="1727734" y="5935218"/>
              <a:ext cx="222376" cy="2207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84" y="6302144"/>
              <a:ext cx="576869" cy="384579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79" y="6275109"/>
              <a:ext cx="760997" cy="582891"/>
            </a:xfrm>
            <a:prstGeom prst="rect">
              <a:avLst/>
            </a:prstGeom>
          </p:spPr>
        </p:pic>
      </p:grpSp>
      <p:cxnSp>
        <p:nvCxnSpPr>
          <p:cNvPr id="59" name="Connecteur droit avec flèche 58"/>
          <p:cNvCxnSpPr/>
          <p:nvPr/>
        </p:nvCxnSpPr>
        <p:spPr>
          <a:xfrm>
            <a:off x="4509542" y="5009974"/>
            <a:ext cx="0" cy="30126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9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95"/>
    </mc:Choice>
    <mc:Fallback>
      <p:transition spd="slow" advTm="55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La distinction coûts directs / coûts indirects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/>
          </p:nvPr>
        </p:nvGraphicFramePr>
        <p:xfrm>
          <a:off x="323528" y="1916832"/>
          <a:ext cx="8640960" cy="428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2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637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COÛTS</a:t>
                      </a:r>
                      <a:r>
                        <a:rPr lang="fr-FR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DIRECTS</a:t>
                      </a:r>
                      <a:endParaRPr lang="fr-F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COÛTS</a:t>
                      </a:r>
                      <a:r>
                        <a:rPr lang="fr-FR" baseline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INDIRECTS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r>
                        <a:rPr lang="fr-FR" baseline="0" dirty="0" smtClean="0"/>
                        <a:t>Ensemble des </a:t>
                      </a:r>
                      <a:r>
                        <a:rPr lang="fr-FR" b="1" baseline="0" dirty="0" smtClean="0"/>
                        <a:t>charges pouvant être</a:t>
                      </a:r>
                      <a:r>
                        <a:rPr lang="fr-FR" baseline="0" dirty="0" smtClean="0"/>
                        <a:t> affectées (</a:t>
                      </a:r>
                      <a:r>
                        <a:rPr lang="fr-FR" b="1" baseline="0" dirty="0" smtClean="0"/>
                        <a:t>imputées</a:t>
                      </a:r>
                      <a:r>
                        <a:rPr lang="fr-FR" baseline="0" dirty="0" smtClean="0"/>
                        <a:t>) sans ambigüité à un produit.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aseline="0" dirty="0" smtClean="0"/>
                        <a:t>Charges qui ne sont pas spécifiques à un produit. </a:t>
                      </a:r>
                      <a:r>
                        <a:rPr lang="fr-FR" b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On ne peut pas les imputer directement </a:t>
                      </a:r>
                      <a:r>
                        <a:rPr lang="fr-FR" b="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à un produit particulier</a:t>
                      </a:r>
                      <a:endParaRPr lang="fr-FR" b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48880">
                <a:tc>
                  <a:txBody>
                    <a:bodyPr/>
                    <a:lstStyle/>
                    <a:p>
                      <a:r>
                        <a:rPr lang="fr-FR" dirty="0" smtClean="0"/>
                        <a:t>Dotation aux amortissements</a:t>
                      </a:r>
                      <a:r>
                        <a:rPr lang="fr-FR" baseline="0" dirty="0" smtClean="0"/>
                        <a:t> des machines (</a:t>
                      </a:r>
                      <a:r>
                        <a:rPr lang="fr-FR" baseline="0" dirty="0" err="1" smtClean="0"/>
                        <a:t>monoproduit</a:t>
                      </a:r>
                      <a:r>
                        <a:rPr lang="fr-FR" baseline="0" dirty="0" smtClean="0"/>
                        <a:t>)</a:t>
                      </a:r>
                    </a:p>
                    <a:p>
                      <a:r>
                        <a:rPr lang="fr-FR" baseline="0" dirty="0" smtClean="0"/>
                        <a:t>Salaire des ouvriers spécialisés dans la </a:t>
                      </a:r>
                      <a:r>
                        <a:rPr lang="fr-FR" baseline="0" dirty="0" err="1" smtClean="0"/>
                        <a:t>prod</a:t>
                      </a:r>
                      <a:r>
                        <a:rPr lang="fr-FR" baseline="0" dirty="0" smtClean="0"/>
                        <a:t> d’un produit</a:t>
                      </a:r>
                    </a:p>
                    <a:p>
                      <a:r>
                        <a:rPr lang="fr-FR" baseline="0" dirty="0" smtClean="0"/>
                        <a:t>Budget publicité d’un produit</a:t>
                      </a:r>
                    </a:p>
                    <a:p>
                      <a:r>
                        <a:rPr lang="fr-FR" baseline="0" dirty="0" smtClean="0"/>
                        <a:t>Commission des vendeurs sur un produit A</a:t>
                      </a:r>
                    </a:p>
                    <a:p>
                      <a:r>
                        <a:rPr lang="fr-FR" baseline="0" dirty="0" smtClean="0"/>
                        <a:t>Etc.</a:t>
                      </a:r>
                    </a:p>
                    <a:p>
                      <a:endParaRPr lang="fr-FR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Frais administratifs</a:t>
                      </a:r>
                    </a:p>
                    <a:p>
                      <a:r>
                        <a:rPr lang="fr-FR" dirty="0" smtClean="0"/>
                        <a:t>Frais</a:t>
                      </a:r>
                      <a:r>
                        <a:rPr lang="fr-FR" baseline="0" dirty="0" smtClean="0"/>
                        <a:t> d’encadrement</a:t>
                      </a:r>
                    </a:p>
                    <a:p>
                      <a:r>
                        <a:rPr lang="fr-FR" baseline="0" dirty="0" smtClean="0"/>
                        <a:t>Impôts et taxes</a:t>
                      </a:r>
                    </a:p>
                    <a:p>
                      <a:r>
                        <a:rPr lang="fr-FR" baseline="0" dirty="0" smtClean="0"/>
                        <a:t>Etc.</a:t>
                      </a:r>
                    </a:p>
                    <a:p>
                      <a:endParaRPr lang="fr-FR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87"/>
    </mc:Choice>
    <mc:Fallback>
      <p:transition spd="slow" advTm="169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méthode des coûts complets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83568" y="2066529"/>
            <a:ext cx="3168352" cy="10392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AFFECTATION DES CHARGES DIRECTES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805" y="5182768"/>
            <a:ext cx="3169906" cy="12279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IMPUTATION DES CHARGES INDIRECTES AU COÛT DE CHAQUE PRODUIT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700809"/>
            <a:ext cx="1082410" cy="8290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88" y="2529889"/>
            <a:ext cx="1153474" cy="768982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4400305" y="2221813"/>
            <a:ext cx="2448272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391980" y="2999951"/>
            <a:ext cx="2448272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4339217" y="5245189"/>
            <a:ext cx="2088232" cy="1077057"/>
            <a:chOff x="5076056" y="4927222"/>
            <a:chExt cx="2088232" cy="1077057"/>
          </a:xfrm>
        </p:grpSpPr>
        <p:cxnSp>
          <p:nvCxnSpPr>
            <p:cNvPr id="14" name="Connecteur droit 13"/>
            <p:cNvCxnSpPr/>
            <p:nvPr/>
          </p:nvCxnSpPr>
          <p:spPr>
            <a:xfrm>
              <a:off x="5076056" y="5478797"/>
              <a:ext cx="936104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012160" y="5478795"/>
              <a:ext cx="1152128" cy="52548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6012160" y="4927222"/>
              <a:ext cx="1152128" cy="55157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21" y="5937755"/>
            <a:ext cx="1153474" cy="76898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390" y="4907230"/>
            <a:ext cx="1082410" cy="8290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83568" y="3500177"/>
            <a:ext cx="3168352" cy="12279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CALCUL DES CLES DE REPARTITION DES CHARGES INDIRECTES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4408630" y="3717032"/>
            <a:ext cx="109947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4408630" y="4365104"/>
            <a:ext cx="109947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689942" y="3500177"/>
            <a:ext cx="3168352" cy="3388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 FONCTION DU CA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89942" y="4048234"/>
            <a:ext cx="3168352" cy="591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EN FONCTION DU VOLUME PRODUIT</a:t>
            </a:r>
            <a:endParaRPr lang="fr-FR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0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653"/>
    </mc:Choice>
    <mc:Fallback>
      <p:transition spd="slow" advTm="141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5|3.4|0.7|7.3|0.7|20.8|1.2|26.8|1.8|39.2|0.3|11.5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2971</TotalTime>
  <Words>376</Words>
  <Application>Microsoft Office PowerPoint</Application>
  <PresentationFormat>Affichage à l'écran (4:3)</PresentationFormat>
  <Paragraphs>97</Paragraphs>
  <Slides>11</Slides>
  <Notes>0</Notes>
  <HiddenSlides>0</HiddenSlides>
  <MMClips>11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Arial</vt:lpstr>
      <vt:lpstr>Calibri</vt:lpstr>
      <vt:lpstr>Clarté</vt:lpstr>
      <vt:lpstr>Les calculs de coûts (comptabilité analytique)</vt:lpstr>
      <vt:lpstr>Le coûts de revient</vt:lpstr>
      <vt:lpstr>Le coûts de revient</vt:lpstr>
      <vt:lpstr>Présentation PowerPoint</vt:lpstr>
      <vt:lpstr>La distinction coûts directs / coûts indirects</vt:lpstr>
      <vt:lpstr>La distinction coûts directs / coûts indirects</vt:lpstr>
      <vt:lpstr>La distinction coûts directs / coûts indirects</vt:lpstr>
      <vt:lpstr>La distinction coûts directs / coûts indirects</vt:lpstr>
      <vt:lpstr>La méthode des coûts complets</vt:lpstr>
      <vt:lpstr>La méthode des coûts complets</vt:lpstr>
      <vt:lpstr>La méthode des coûts complets</vt:lpstr>
    </vt:vector>
  </TitlesOfParts>
  <Company>INSA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gestion financiere</dc:title>
  <dc:creator>Lucie Leclert</dc:creator>
  <cp:lastModifiedBy>lucie leclert</cp:lastModifiedBy>
  <cp:revision>212</cp:revision>
  <dcterms:created xsi:type="dcterms:W3CDTF">2017-12-18T14:09:37Z</dcterms:created>
  <dcterms:modified xsi:type="dcterms:W3CDTF">2020-03-31T14:05:46Z</dcterms:modified>
</cp:coreProperties>
</file>